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5"/>
  </p:notesMasterIdLst>
  <p:sldIdLst>
    <p:sldId id="283" r:id="rId2"/>
    <p:sldId id="284" r:id="rId3"/>
    <p:sldId id="285" r:id="rId4"/>
    <p:sldId id="286" r:id="rId5"/>
    <p:sldId id="287" r:id="rId6"/>
    <p:sldId id="288" r:id="rId7"/>
    <p:sldId id="289" r:id="rId8"/>
    <p:sldId id="290" r:id="rId9"/>
    <p:sldId id="291" r:id="rId10"/>
    <p:sldId id="292" r:id="rId11"/>
    <p:sldId id="294" r:id="rId12"/>
    <p:sldId id="295" r:id="rId13"/>
    <p:sldId id="296" r:id="rId14"/>
  </p:sldIdLst>
  <p:sldSz cx="10287000" cy="6858000" type="35mm"/>
  <p:notesSz cx="6858000" cy="9144000"/>
  <p:defaultTextStyle>
    <a:defPPr>
      <a:defRPr lang="en-US"/>
    </a:defPPr>
    <a:lvl1pPr marL="0" algn="l" defTabSz="882054" rtl="0" eaLnBrk="1" latinLnBrk="0" hangingPunct="1">
      <a:defRPr sz="1800" kern="1200">
        <a:solidFill>
          <a:schemeClr val="tx1"/>
        </a:solidFill>
        <a:latin typeface="+mn-lt"/>
        <a:ea typeface="+mn-ea"/>
        <a:cs typeface="+mn-cs"/>
      </a:defRPr>
    </a:lvl1pPr>
    <a:lvl2pPr marL="441027" algn="l" defTabSz="882054" rtl="0" eaLnBrk="1" latinLnBrk="0" hangingPunct="1">
      <a:defRPr sz="1800" kern="1200">
        <a:solidFill>
          <a:schemeClr val="tx1"/>
        </a:solidFill>
        <a:latin typeface="+mn-lt"/>
        <a:ea typeface="+mn-ea"/>
        <a:cs typeface="+mn-cs"/>
      </a:defRPr>
    </a:lvl2pPr>
    <a:lvl3pPr marL="882054" algn="l" defTabSz="882054" rtl="0" eaLnBrk="1" latinLnBrk="0" hangingPunct="1">
      <a:defRPr sz="1800" kern="1200">
        <a:solidFill>
          <a:schemeClr val="tx1"/>
        </a:solidFill>
        <a:latin typeface="+mn-lt"/>
        <a:ea typeface="+mn-ea"/>
        <a:cs typeface="+mn-cs"/>
      </a:defRPr>
    </a:lvl3pPr>
    <a:lvl4pPr marL="1323081" algn="l" defTabSz="882054" rtl="0" eaLnBrk="1" latinLnBrk="0" hangingPunct="1">
      <a:defRPr sz="1800" kern="1200">
        <a:solidFill>
          <a:schemeClr val="tx1"/>
        </a:solidFill>
        <a:latin typeface="+mn-lt"/>
        <a:ea typeface="+mn-ea"/>
        <a:cs typeface="+mn-cs"/>
      </a:defRPr>
    </a:lvl4pPr>
    <a:lvl5pPr marL="1764107" algn="l" defTabSz="882054" rtl="0" eaLnBrk="1" latinLnBrk="0" hangingPunct="1">
      <a:defRPr sz="1800" kern="1200">
        <a:solidFill>
          <a:schemeClr val="tx1"/>
        </a:solidFill>
        <a:latin typeface="+mn-lt"/>
        <a:ea typeface="+mn-ea"/>
        <a:cs typeface="+mn-cs"/>
      </a:defRPr>
    </a:lvl5pPr>
    <a:lvl6pPr marL="2205134" algn="l" defTabSz="882054" rtl="0" eaLnBrk="1" latinLnBrk="0" hangingPunct="1">
      <a:defRPr sz="1800" kern="1200">
        <a:solidFill>
          <a:schemeClr val="tx1"/>
        </a:solidFill>
        <a:latin typeface="+mn-lt"/>
        <a:ea typeface="+mn-ea"/>
        <a:cs typeface="+mn-cs"/>
      </a:defRPr>
    </a:lvl6pPr>
    <a:lvl7pPr marL="2646161" algn="l" defTabSz="882054" rtl="0" eaLnBrk="1" latinLnBrk="0" hangingPunct="1">
      <a:defRPr sz="1800" kern="1200">
        <a:solidFill>
          <a:schemeClr val="tx1"/>
        </a:solidFill>
        <a:latin typeface="+mn-lt"/>
        <a:ea typeface="+mn-ea"/>
        <a:cs typeface="+mn-cs"/>
      </a:defRPr>
    </a:lvl7pPr>
    <a:lvl8pPr marL="3087188" algn="l" defTabSz="882054" rtl="0" eaLnBrk="1" latinLnBrk="0" hangingPunct="1">
      <a:defRPr sz="1800" kern="1200">
        <a:solidFill>
          <a:schemeClr val="tx1"/>
        </a:solidFill>
        <a:latin typeface="+mn-lt"/>
        <a:ea typeface="+mn-ea"/>
        <a:cs typeface="+mn-cs"/>
      </a:defRPr>
    </a:lvl8pPr>
    <a:lvl9pPr marL="3528215" algn="l" defTabSz="882054"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32" autoAdjust="0"/>
    <p:restoredTop sz="96401" autoAdjust="0"/>
  </p:normalViewPr>
  <p:slideViewPr>
    <p:cSldViewPr snapToGrid="0">
      <p:cViewPr>
        <p:scale>
          <a:sx n="68" d="100"/>
          <a:sy n="68" d="100"/>
        </p:scale>
        <p:origin x="-1280" y="-48"/>
      </p:cViewPr>
      <p:guideLst>
        <p:guide orient="horz" pos="2160"/>
        <p:guide pos="32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49"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1048750"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2C5702-530D-4A0B-A48D-44D59711B126}" type="datetimeFigureOut">
              <a:rPr lang="en-US" smtClean="0"/>
              <a:t>1/16/2020</a:t>
            </a:fld>
            <a:endParaRPr lang="en-US" dirty="0"/>
          </a:p>
        </p:txBody>
      </p:sp>
      <p:sp>
        <p:nvSpPr>
          <p:cNvPr id="1048751"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1048752"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53"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1048754"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B07915-6DCF-4569-AC0D-60E84F0F5829}" type="slidenum">
              <a:rPr lang="en-US" smtClean="0"/>
              <a:t>‹#›</a:t>
            </a:fld>
            <a:endParaRPr lang="en-US" dirty="0"/>
          </a:p>
        </p:txBody>
      </p:sp>
    </p:spTree>
    <p:extLst>
      <p:ext uri="{BB962C8B-B14F-4D97-AF65-F5344CB8AC3E}">
        <p14:creationId xmlns:p14="http://schemas.microsoft.com/office/powerpoint/2010/main" val="3096647479"/>
      </p:ext>
    </p:extLst>
  </p:cSld>
  <p:clrMap bg1="lt1" tx1="dk1" bg2="lt2" tx2="dk2" accent1="accent1" accent2="accent2" accent3="accent3" accent4="accent4" accent5="accent5" accent6="accent6" hlink="hlink" folHlink="folHlink"/>
  <p:notesStyle>
    <a:lvl1pPr marL="0" algn="l" defTabSz="882054" rtl="0" eaLnBrk="1" latinLnBrk="0" hangingPunct="1">
      <a:defRPr sz="1200" kern="1200">
        <a:solidFill>
          <a:schemeClr val="tx1"/>
        </a:solidFill>
        <a:latin typeface="+mn-lt"/>
        <a:ea typeface="+mn-ea"/>
        <a:cs typeface="+mn-cs"/>
      </a:defRPr>
    </a:lvl1pPr>
    <a:lvl2pPr marL="441027" algn="l" defTabSz="882054" rtl="0" eaLnBrk="1" latinLnBrk="0" hangingPunct="1">
      <a:defRPr sz="1200" kern="1200">
        <a:solidFill>
          <a:schemeClr val="tx1"/>
        </a:solidFill>
        <a:latin typeface="+mn-lt"/>
        <a:ea typeface="+mn-ea"/>
        <a:cs typeface="+mn-cs"/>
      </a:defRPr>
    </a:lvl2pPr>
    <a:lvl3pPr marL="882054" algn="l" defTabSz="882054" rtl="0" eaLnBrk="1" latinLnBrk="0" hangingPunct="1">
      <a:defRPr sz="1200" kern="1200">
        <a:solidFill>
          <a:schemeClr val="tx1"/>
        </a:solidFill>
        <a:latin typeface="+mn-lt"/>
        <a:ea typeface="+mn-ea"/>
        <a:cs typeface="+mn-cs"/>
      </a:defRPr>
    </a:lvl3pPr>
    <a:lvl4pPr marL="1323081" algn="l" defTabSz="882054" rtl="0" eaLnBrk="1" latinLnBrk="0" hangingPunct="1">
      <a:defRPr sz="1200" kern="1200">
        <a:solidFill>
          <a:schemeClr val="tx1"/>
        </a:solidFill>
        <a:latin typeface="+mn-lt"/>
        <a:ea typeface="+mn-ea"/>
        <a:cs typeface="+mn-cs"/>
      </a:defRPr>
    </a:lvl4pPr>
    <a:lvl5pPr marL="1764107" algn="l" defTabSz="882054" rtl="0" eaLnBrk="1" latinLnBrk="0" hangingPunct="1">
      <a:defRPr sz="1200" kern="1200">
        <a:solidFill>
          <a:schemeClr val="tx1"/>
        </a:solidFill>
        <a:latin typeface="+mn-lt"/>
        <a:ea typeface="+mn-ea"/>
        <a:cs typeface="+mn-cs"/>
      </a:defRPr>
    </a:lvl5pPr>
    <a:lvl6pPr marL="2205134" algn="l" defTabSz="882054" rtl="0" eaLnBrk="1" latinLnBrk="0" hangingPunct="1">
      <a:defRPr sz="1200" kern="1200">
        <a:solidFill>
          <a:schemeClr val="tx1"/>
        </a:solidFill>
        <a:latin typeface="+mn-lt"/>
        <a:ea typeface="+mn-ea"/>
        <a:cs typeface="+mn-cs"/>
      </a:defRPr>
    </a:lvl6pPr>
    <a:lvl7pPr marL="2646161" algn="l" defTabSz="882054" rtl="0" eaLnBrk="1" latinLnBrk="0" hangingPunct="1">
      <a:defRPr sz="1200" kern="1200">
        <a:solidFill>
          <a:schemeClr val="tx1"/>
        </a:solidFill>
        <a:latin typeface="+mn-lt"/>
        <a:ea typeface="+mn-ea"/>
        <a:cs typeface="+mn-cs"/>
      </a:defRPr>
    </a:lvl7pPr>
    <a:lvl8pPr marL="3087188" algn="l" defTabSz="882054" rtl="0" eaLnBrk="1" latinLnBrk="0" hangingPunct="1">
      <a:defRPr sz="1200" kern="1200">
        <a:solidFill>
          <a:schemeClr val="tx1"/>
        </a:solidFill>
        <a:latin typeface="+mn-lt"/>
        <a:ea typeface="+mn-ea"/>
        <a:cs typeface="+mn-cs"/>
      </a:defRPr>
    </a:lvl8pPr>
    <a:lvl9pPr marL="3528215" algn="l" defTabSz="88205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6" name="Slide Image Placeholder 1"/>
          <p:cNvSpPr>
            <a:spLocks noGrp="1" noRot="1" noChangeAspect="1"/>
          </p:cNvSpPr>
          <p:nvPr>
            <p:ph type="sldImg"/>
          </p:nvPr>
        </p:nvSpPr>
        <p:spPr>
          <a:xfrm>
            <a:off x="1114425" y="1143000"/>
            <a:ext cx="4629150" cy="3086100"/>
          </a:xfrm>
        </p:spPr>
      </p:sp>
      <p:sp>
        <p:nvSpPr>
          <p:cNvPr id="1048597" name="Notes Placeholder 2"/>
          <p:cNvSpPr>
            <a:spLocks noGrp="1"/>
          </p:cNvSpPr>
          <p:nvPr>
            <p:ph type="body" idx="1"/>
          </p:nvPr>
        </p:nvSpPr>
        <p:spPr/>
        <p:txBody>
          <a:bodyPr/>
          <a:lstStyle/>
          <a:p>
            <a:endParaRPr lang="en-US" dirty="0"/>
          </a:p>
        </p:txBody>
      </p:sp>
      <p:sp>
        <p:nvSpPr>
          <p:cNvPr id="1048598" name="Slide Number Placeholder 3"/>
          <p:cNvSpPr>
            <a:spLocks noGrp="1"/>
          </p:cNvSpPr>
          <p:nvPr>
            <p:ph type="sldNum" sz="quarter" idx="10"/>
          </p:nvPr>
        </p:nvSpPr>
        <p:spPr/>
        <p:txBody>
          <a:bodyPr/>
          <a:lstStyle/>
          <a:p>
            <a:fld id="{51B07915-6DCF-4569-AC0D-60E84F0F5829}" type="slidenum">
              <a:rPr lang="en-US" smtClean="0"/>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1" name="Slide Image Placeholder 1"/>
          <p:cNvSpPr>
            <a:spLocks noGrp="1" noRot="1" noChangeAspect="1"/>
          </p:cNvSpPr>
          <p:nvPr>
            <p:ph type="sldImg"/>
          </p:nvPr>
        </p:nvSpPr>
        <p:spPr>
          <a:xfrm>
            <a:off x="1114425" y="1143000"/>
            <a:ext cx="4629150" cy="3086100"/>
          </a:xfrm>
        </p:spPr>
      </p:sp>
      <p:sp>
        <p:nvSpPr>
          <p:cNvPr id="1048602" name="Notes Placeholder 2"/>
          <p:cNvSpPr>
            <a:spLocks noGrp="1"/>
          </p:cNvSpPr>
          <p:nvPr>
            <p:ph type="body" idx="1"/>
          </p:nvPr>
        </p:nvSpPr>
        <p:spPr/>
        <p:txBody>
          <a:bodyPr/>
          <a:lstStyle/>
          <a:p>
            <a:r>
              <a:rPr lang="en-US" dirty="0"/>
              <a:t>Language is the means by which people communicate. Critical thinking is the ability to make a serious assessment of a situation or information in order to make informed decisions. Decision making is the ability to settle on a particular option while leaving all the other options out. Language determines how critically one is able to think and ultimately make the correct judgment and carefully thought decisions. It is therefore important that the language used, is effective to one thinking critically. Language, therefore, affects one’s critical thinking and consequently one’s decision-making.</a:t>
            </a:r>
          </a:p>
        </p:txBody>
      </p:sp>
      <p:sp>
        <p:nvSpPr>
          <p:cNvPr id="1048603" name="Slide Number Placeholder 3"/>
          <p:cNvSpPr>
            <a:spLocks noGrp="1"/>
          </p:cNvSpPr>
          <p:nvPr>
            <p:ph type="sldNum" sz="quarter" idx="10"/>
          </p:nvPr>
        </p:nvSpPr>
        <p:spPr/>
        <p:txBody>
          <a:bodyPr/>
          <a:lstStyle/>
          <a:p>
            <a:fld id="{51B07915-6DCF-4569-AC0D-60E84F0F5829}" type="slidenum">
              <a:rPr lang="en-US" smtClean="0"/>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6" name="Slide Image Placeholder 1"/>
          <p:cNvSpPr>
            <a:spLocks noGrp="1" noRot="1" noChangeAspect="1"/>
          </p:cNvSpPr>
          <p:nvPr>
            <p:ph type="sldImg"/>
          </p:nvPr>
        </p:nvSpPr>
        <p:spPr>
          <a:xfrm>
            <a:off x="1114425" y="1143000"/>
            <a:ext cx="4629150" cy="3086100"/>
          </a:xfrm>
        </p:spPr>
      </p:sp>
      <p:sp>
        <p:nvSpPr>
          <p:cNvPr id="1048607" name="Notes Placeholder 2"/>
          <p:cNvSpPr>
            <a:spLocks noGrp="1"/>
          </p:cNvSpPr>
          <p:nvPr>
            <p:ph type="body" idx="1"/>
          </p:nvPr>
        </p:nvSpPr>
        <p:spPr/>
        <p:txBody>
          <a:bodyPr/>
          <a:lstStyle/>
          <a:p>
            <a:r>
              <a:rPr lang="en-US" dirty="0"/>
              <a:t>How a statement is framed determines how one makes a decision(Costa, Dunabeitia, &amp; Keysar, (2019). For example, people often accept deals whose risks yield positive results. On the other hand, individuals avoid deals whose risks are likely to yield losses. When the same question is framed either negatively or negatively, both frames will influence an individual's decision. For example, assuming that there is an expected earthquake and two different interventions are to be undertaken. The first intervention is framed positively as two hundred people will be saved in case the first intervention is adopted. In the case intervention two will be adopted, there is a quarter probability that six hundred people will be saved and the three-quarters probability that no people will be saved. Framed negatively, if intervention one is adopted six hundred people will die but if intervention two will be adopted, there is a quarter probability that no people will die and a three-quarter probability that six hundred people will die. The alteration of the question determines the decisions people make. People prefer greater losses with minimal gains as opposed to risks that have no gain at all.</a:t>
            </a:r>
          </a:p>
        </p:txBody>
      </p:sp>
      <p:sp>
        <p:nvSpPr>
          <p:cNvPr id="1048608" name="Slide Number Placeholder 3"/>
          <p:cNvSpPr>
            <a:spLocks noGrp="1"/>
          </p:cNvSpPr>
          <p:nvPr>
            <p:ph type="sldNum" sz="quarter" idx="10"/>
          </p:nvPr>
        </p:nvSpPr>
        <p:spPr/>
        <p:txBody>
          <a:bodyPr/>
          <a:lstStyle/>
          <a:p>
            <a:fld id="{51B07915-6DCF-4569-AC0D-60E84F0F5829}" type="slidenum">
              <a:rPr lang="en-US" smtClean="0"/>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1" name="Slide Image Placeholder 1"/>
          <p:cNvSpPr>
            <a:spLocks noGrp="1" noRot="1" noChangeAspect="1"/>
          </p:cNvSpPr>
          <p:nvPr>
            <p:ph type="sldImg"/>
          </p:nvPr>
        </p:nvSpPr>
        <p:spPr>
          <a:xfrm>
            <a:off x="1114425" y="1143000"/>
            <a:ext cx="4629150" cy="3086100"/>
          </a:xfrm>
        </p:spPr>
      </p:sp>
      <p:sp>
        <p:nvSpPr>
          <p:cNvPr id="1048612" name="Notes Placeholder 2"/>
          <p:cNvSpPr>
            <a:spLocks noGrp="1"/>
          </p:cNvSpPr>
          <p:nvPr>
            <p:ph type="body" idx="1"/>
          </p:nvPr>
        </p:nvSpPr>
        <p:spPr/>
        <p:txBody>
          <a:bodyPr/>
          <a:lstStyle/>
          <a:p>
            <a:r>
              <a:rPr lang="en-US" dirty="0"/>
              <a:t>Emotions greatly influence people’s thinking abilities and hence their decision making. The best decisions are made without regarding emotions. However, when people have received some good news communicated effectively using the proper language, then their emotions overpower them and influence them into making decisions that sound pleasant to them (Costa, Dunabeitia,&amp; Keysar, 2019). At the same time when the news is communicated in a negative language, people are overwhelmed and they fail to think critically about the consequences of the decisions they make under this state. This results in people making wrong decisions that later have negative implications on them simply because they did not think critically about their actions and the expected yield. Generally, emotions affect decision making as one fails to think critically while being controlled by his/her emotions. Rationality and irrationality are resultant effects of emotions which are an important aspect of language.</a:t>
            </a:r>
          </a:p>
        </p:txBody>
      </p:sp>
      <p:sp>
        <p:nvSpPr>
          <p:cNvPr id="1048613" name="Slide Number Placeholder 3"/>
          <p:cNvSpPr>
            <a:spLocks noGrp="1"/>
          </p:cNvSpPr>
          <p:nvPr>
            <p:ph type="sldNum" sz="quarter" idx="10"/>
          </p:nvPr>
        </p:nvSpPr>
        <p:spPr/>
        <p:txBody>
          <a:bodyPr/>
          <a:lstStyle/>
          <a:p>
            <a:fld id="{51B07915-6DCF-4569-AC0D-60E84F0F5829}" type="slidenum">
              <a:rPr lang="en-US" smtClean="0"/>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6" name="Slide Image Placeholder 1"/>
          <p:cNvSpPr>
            <a:spLocks noGrp="1" noRot="1" noChangeAspect="1"/>
          </p:cNvSpPr>
          <p:nvPr>
            <p:ph type="sldImg"/>
          </p:nvPr>
        </p:nvSpPr>
        <p:spPr>
          <a:xfrm>
            <a:off x="1114425" y="1143000"/>
            <a:ext cx="4629150" cy="3086100"/>
          </a:xfrm>
        </p:spPr>
      </p:sp>
      <p:sp>
        <p:nvSpPr>
          <p:cNvPr id="1048617" name="Notes Placeholder 2"/>
          <p:cNvSpPr>
            <a:spLocks noGrp="1"/>
          </p:cNvSpPr>
          <p:nvPr>
            <p:ph type="body" idx="1"/>
          </p:nvPr>
        </p:nvSpPr>
        <p:spPr/>
        <p:txBody>
          <a:bodyPr/>
          <a:lstStyle/>
          <a:p>
            <a:r>
              <a:rPr lang="en-US" dirty="0"/>
              <a:t>According to  Nosratinia, &amp; Zaker, (2017) individuals who understand two or more languages are better placed at making decisions. Individuals who are only able to speak their native languages have a challenge with critical thinking. They tend to be slow in making decisions. These individuals also think less critically making their decision making quite lower as compared to those individuals who speak more than one language. Understanding different languages edge one 's critical thinking ability and challenges one to make a proper assessment before making any decisions. Bilinguals are also able to think of the same action in various languages considering their understanding of different languages making these individuals more effective at making decisions. Different languages have different implications of the same subject thus affecting critical thinking.</a:t>
            </a:r>
          </a:p>
        </p:txBody>
      </p:sp>
      <p:sp>
        <p:nvSpPr>
          <p:cNvPr id="1048618" name="Slide Number Placeholder 3"/>
          <p:cNvSpPr>
            <a:spLocks noGrp="1"/>
          </p:cNvSpPr>
          <p:nvPr>
            <p:ph type="sldNum" sz="quarter" idx="10"/>
          </p:nvPr>
        </p:nvSpPr>
        <p:spPr/>
        <p:txBody>
          <a:bodyPr/>
          <a:lstStyle/>
          <a:p>
            <a:fld id="{51B07915-6DCF-4569-AC0D-60E84F0F5829}" type="slidenum">
              <a:rPr lang="en-US" smtClean="0"/>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1" name="Slide Image Placeholder 1"/>
          <p:cNvSpPr>
            <a:spLocks noGrp="1" noRot="1" noChangeAspect="1"/>
          </p:cNvSpPr>
          <p:nvPr>
            <p:ph type="sldImg"/>
          </p:nvPr>
        </p:nvSpPr>
        <p:spPr>
          <a:xfrm>
            <a:off x="1114425" y="1143000"/>
            <a:ext cx="4629150" cy="3086100"/>
          </a:xfrm>
        </p:spPr>
      </p:sp>
      <p:sp>
        <p:nvSpPr>
          <p:cNvPr id="1048622" name="Notes Placeholder 2"/>
          <p:cNvSpPr>
            <a:spLocks noGrp="1"/>
          </p:cNvSpPr>
          <p:nvPr>
            <p:ph type="body" idx="1"/>
          </p:nvPr>
        </p:nvSpPr>
        <p:spPr/>
        <p:txBody>
          <a:bodyPr/>
          <a:lstStyle/>
          <a:p>
            <a:r>
              <a:rPr lang="en-US" dirty="0"/>
              <a:t>One’s ability to be very articulate gives them the surety that they understand the subject matter (Costa, Dunabeitia, &amp; Keysar, 2019). When a person understands the language clearly, then he/she is able to think critically about a topic and make desirable decisions. However, failure to understand the language used properly denies one the surety of the subject. Without being sure, one then lacks the confidence needed to make decisions. Confidence enables an individual to be proud of the decisions they make. With this confidence, one is able to think critically about the outcomes of the decision they desire to make and settle on taking the best alternative. Lack of confidence brings about confusion and fear. These inhibit one’s critical thinking ability resulting in failure to make decisions or making the wrong decision.</a:t>
            </a:r>
          </a:p>
        </p:txBody>
      </p:sp>
      <p:sp>
        <p:nvSpPr>
          <p:cNvPr id="1048623" name="Slide Number Placeholder 3"/>
          <p:cNvSpPr>
            <a:spLocks noGrp="1"/>
          </p:cNvSpPr>
          <p:nvPr>
            <p:ph type="sldNum" sz="quarter" idx="10"/>
          </p:nvPr>
        </p:nvSpPr>
        <p:spPr/>
        <p:txBody>
          <a:bodyPr/>
          <a:lstStyle/>
          <a:p>
            <a:fld id="{51B07915-6DCF-4569-AC0D-60E84F0F5829}" type="slidenum">
              <a:rPr lang="en-US" smtClean="0"/>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6" name="Slide Image Placeholder 1"/>
          <p:cNvSpPr>
            <a:spLocks noGrp="1" noRot="1" noChangeAspect="1"/>
          </p:cNvSpPr>
          <p:nvPr>
            <p:ph type="sldImg"/>
          </p:nvPr>
        </p:nvSpPr>
        <p:spPr>
          <a:xfrm>
            <a:off x="1114425" y="1143000"/>
            <a:ext cx="4629150" cy="3086100"/>
          </a:xfrm>
        </p:spPr>
      </p:sp>
      <p:sp>
        <p:nvSpPr>
          <p:cNvPr id="1048627" name="Notes Placeholder 2"/>
          <p:cNvSpPr>
            <a:spLocks noGrp="1"/>
          </p:cNvSpPr>
          <p:nvPr>
            <p:ph type="body" idx="1"/>
          </p:nvPr>
        </p:nvSpPr>
        <p:spPr/>
        <p:txBody>
          <a:bodyPr/>
          <a:lstStyle/>
          <a:p>
            <a:r>
              <a:rPr lang="en-US" dirty="0"/>
              <a:t>One hears or reads something in order for them to understand and think about what they have heard or read before making the desired decision. When a matter is presented in a language that one cannot understand, then their ability to think critically is challenged. This is because the individual will be translating the subject in the wrong way which will, in the end, lead them towards making the wrong decisions. However, when a subject is presented in a language that one clearly understands, then the individuals are able to act on the subject accordingly. This involves making proper calculations and eventually settling for the best alternative. This ends up with the individual making the right decision. People prefer to be spoken to in languages they have a very good understanding of.</a:t>
            </a:r>
          </a:p>
        </p:txBody>
      </p:sp>
      <p:sp>
        <p:nvSpPr>
          <p:cNvPr id="1048628" name="Slide Number Placeholder 3"/>
          <p:cNvSpPr>
            <a:spLocks noGrp="1"/>
          </p:cNvSpPr>
          <p:nvPr>
            <p:ph type="sldNum" sz="quarter" idx="10"/>
          </p:nvPr>
        </p:nvSpPr>
        <p:spPr/>
        <p:txBody>
          <a:bodyPr/>
          <a:lstStyle/>
          <a:p>
            <a:fld id="{51B07915-6DCF-4569-AC0D-60E84F0F5829}" type="slidenum">
              <a:rPr lang="en-US" smtClean="0"/>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1" name="Slide Image Placeholder 1"/>
          <p:cNvSpPr>
            <a:spLocks noGrp="1" noRot="1" noChangeAspect="1"/>
          </p:cNvSpPr>
          <p:nvPr>
            <p:ph type="sldImg"/>
          </p:nvPr>
        </p:nvSpPr>
        <p:spPr>
          <a:xfrm>
            <a:off x="1114425" y="1143000"/>
            <a:ext cx="4629150" cy="3086100"/>
          </a:xfrm>
        </p:spPr>
      </p:sp>
      <p:sp>
        <p:nvSpPr>
          <p:cNvPr id="1048632" name="Notes Placeholder 2"/>
          <p:cNvSpPr>
            <a:spLocks noGrp="1"/>
          </p:cNvSpPr>
          <p:nvPr>
            <p:ph type="body" idx="1"/>
          </p:nvPr>
        </p:nvSpPr>
        <p:spPr/>
        <p:txBody>
          <a:bodyPr/>
          <a:lstStyle/>
          <a:p>
            <a:r>
              <a:rPr lang="en-US" dirty="0" smtClean="0"/>
              <a:t>Ahmed (2018) observes</a:t>
            </a:r>
            <a:r>
              <a:rPr lang="en-US" baseline="0" dirty="0" smtClean="0"/>
              <a:t> that i</a:t>
            </a:r>
            <a:r>
              <a:rPr lang="en-US" dirty="0" smtClean="0"/>
              <a:t>ndividuals who do not understand a certain language tend to fear when the language is used. This is because one is not always sure about what is being discussed. It bars</a:t>
            </a:r>
            <a:r>
              <a:rPr lang="en-US" baseline="0" dirty="0" smtClean="0"/>
              <a:t> them from contributing to discussions and debates. Individuals tend to withdraw from people who are conversing in a language that they lack a good understanding of. One also fears that they could be the subject of discussion without their knowledge. This makes them unsure of the plans that people who speak a language that is different from their have. When the language is not very familiar, individuals are unsure about their understanding of subjects and this makes them fear for the decisions they make. For example, a student who does not speak good English might fear to engage in classroom discussions. He/she fears that they could misspell a word or mispronounce it resulting in them being ridiculed.</a:t>
            </a:r>
            <a:endParaRPr lang="en-US" dirty="0"/>
          </a:p>
        </p:txBody>
      </p:sp>
      <p:sp>
        <p:nvSpPr>
          <p:cNvPr id="1048633" name="Slide Number Placeholder 3"/>
          <p:cNvSpPr>
            <a:spLocks noGrp="1"/>
          </p:cNvSpPr>
          <p:nvPr>
            <p:ph type="sldNum" sz="quarter" idx="10"/>
          </p:nvPr>
        </p:nvSpPr>
        <p:spPr/>
        <p:txBody>
          <a:bodyPr/>
          <a:lstStyle/>
          <a:p>
            <a:fld id="{51B07915-6DCF-4569-AC0D-60E84F0F5829}" type="slidenum">
              <a:rPr lang="en-US" smtClean="0"/>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6" name="Slide Image Placeholder 1"/>
          <p:cNvSpPr>
            <a:spLocks noGrp="1" noRot="1" noChangeAspect="1"/>
          </p:cNvSpPr>
          <p:nvPr>
            <p:ph type="sldImg"/>
          </p:nvPr>
        </p:nvSpPr>
        <p:spPr>
          <a:xfrm>
            <a:off x="1114425" y="1143000"/>
            <a:ext cx="4629150" cy="3086100"/>
          </a:xfrm>
        </p:spPr>
      </p:sp>
      <p:sp>
        <p:nvSpPr>
          <p:cNvPr id="1048637" name="Notes Placeholder 2"/>
          <p:cNvSpPr>
            <a:spLocks noGrp="1"/>
          </p:cNvSpPr>
          <p:nvPr>
            <p:ph type="body" idx="1"/>
          </p:nvPr>
        </p:nvSpPr>
        <p:spPr/>
        <p:txBody>
          <a:bodyPr/>
          <a:lstStyle/>
          <a:p>
            <a:r>
              <a:rPr lang="en-US" dirty="0"/>
              <a:t>Since language is the means by which people communicate, it greatly influences the opportunities people get. When an opportunity is communicated in a language that one understands, then the individuals can make a self-assessment and decide to take up the opportunity or not depending on whether it is favorable or not. Lack of understanding of the language used in communication denies one the knowledge of the existence of an opportunity. It denies one the awareness of chances making the individual not only unaware but also a failure in case the opportunity was to improve their livelihoods. One also lacks the opportunity to participate in activities that are helpful to them simply because they lack an understanding of the language in use. One further lacks the opportunity to speak themselves or present an idea to other people.</a:t>
            </a:r>
          </a:p>
        </p:txBody>
      </p:sp>
      <p:sp>
        <p:nvSpPr>
          <p:cNvPr id="1048638" name="Slide Number Placeholder 3"/>
          <p:cNvSpPr>
            <a:spLocks noGrp="1"/>
          </p:cNvSpPr>
          <p:nvPr>
            <p:ph type="sldNum" sz="quarter" idx="10"/>
          </p:nvPr>
        </p:nvSpPr>
        <p:spPr/>
        <p:txBody>
          <a:bodyPr/>
          <a:lstStyle/>
          <a:p>
            <a:fld id="{51B07915-6DCF-4569-AC0D-60E84F0F5829}" type="slidenum">
              <a:rPr lang="en-US" smtClean="0"/>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1" name="Slide Image Placeholder 1"/>
          <p:cNvSpPr>
            <a:spLocks noGrp="1" noRot="1" noChangeAspect="1"/>
          </p:cNvSpPr>
          <p:nvPr>
            <p:ph type="sldImg"/>
          </p:nvPr>
        </p:nvSpPr>
        <p:spPr>
          <a:xfrm>
            <a:off x="1114425" y="1143000"/>
            <a:ext cx="4629150" cy="3086100"/>
          </a:xfrm>
        </p:spPr>
      </p:sp>
      <p:sp>
        <p:nvSpPr>
          <p:cNvPr id="1048642" name="Notes Placeholder 2"/>
          <p:cNvSpPr>
            <a:spLocks noGrp="1"/>
          </p:cNvSpPr>
          <p:nvPr>
            <p:ph type="body" idx="1"/>
          </p:nvPr>
        </p:nvSpPr>
        <p:spPr/>
        <p:txBody>
          <a:bodyPr/>
          <a:lstStyle/>
          <a:p>
            <a:r>
              <a:rPr lang="en-US" dirty="0" smtClean="0"/>
              <a:t>When </a:t>
            </a:r>
            <a:r>
              <a:rPr lang="en-US" dirty="0"/>
              <a:t>there are individuals who do not understand the language in use, translation is needed.  Translation is time-wasting as the speaker has to wait for the translator to repeat his/her previous statement in a language that all people can understand. This limits the amount of time a speaker uses to deliver information. When all people understand the same language in use, the speaker has plenty of time to deliver what he intends to. It also ensures the flow of information as people receive the same information at the same time (Nosratinia, &amp; Zaker, 2017). Translation delays the individuals awaiting it. These individuals will receive and understand the point much later after their colleagues who got the message directly from the speaker’s mouth. The people who rely on translation may also misinterpret the information in case the translator makes a wrong translation.</a:t>
            </a:r>
          </a:p>
        </p:txBody>
      </p:sp>
      <p:sp>
        <p:nvSpPr>
          <p:cNvPr id="1048643" name="Slide Number Placeholder 3"/>
          <p:cNvSpPr>
            <a:spLocks noGrp="1"/>
          </p:cNvSpPr>
          <p:nvPr>
            <p:ph type="sldNum" sz="quarter" idx="10"/>
          </p:nvPr>
        </p:nvSpPr>
        <p:spPr/>
        <p:txBody>
          <a:bodyPr/>
          <a:lstStyle/>
          <a:p>
            <a:fld id="{51B07915-6DCF-4569-AC0D-60E84F0F5829}" type="slidenum">
              <a:rPr lang="en-US" smtClean="0"/>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6" name="Slide Image Placeholder 1"/>
          <p:cNvSpPr>
            <a:spLocks noGrp="1" noRot="1" noChangeAspect="1"/>
          </p:cNvSpPr>
          <p:nvPr>
            <p:ph type="sldImg"/>
          </p:nvPr>
        </p:nvSpPr>
        <p:spPr>
          <a:xfrm>
            <a:off x="1114425" y="1143000"/>
            <a:ext cx="4629150" cy="3086100"/>
          </a:xfrm>
        </p:spPr>
      </p:sp>
      <p:sp>
        <p:nvSpPr>
          <p:cNvPr id="1048647" name="Notes Placeholder 2"/>
          <p:cNvSpPr>
            <a:spLocks noGrp="1"/>
          </p:cNvSpPr>
          <p:nvPr>
            <p:ph type="body" idx="1"/>
          </p:nvPr>
        </p:nvSpPr>
        <p:spPr/>
        <p:txBody>
          <a:bodyPr/>
          <a:lstStyle/>
          <a:p>
            <a:r>
              <a:rPr lang="en-US" dirty="0"/>
              <a:t>One only pays attention to something that they are capable of grasping. When there is a speaker speaking in a language that some people do not understand, then these particular individuals tend to be disrupted by non-issues while others just chose not to pay attention to it. After all, even if they paid attention they would hardly benefit from it. </a:t>
            </a:r>
            <a:r>
              <a:rPr lang="en-US" dirty="0" smtClean="0"/>
              <a:t>Failure </a:t>
            </a:r>
            <a:r>
              <a:rPr lang="en-US" dirty="0"/>
              <a:t>to concentrate means one does not get the message being relayed and in the end, one is not able to make decisions with the information passed to them in a language that does not make sense to them.</a:t>
            </a:r>
          </a:p>
        </p:txBody>
      </p:sp>
      <p:sp>
        <p:nvSpPr>
          <p:cNvPr id="1048648" name="Slide Number Placeholder 3"/>
          <p:cNvSpPr>
            <a:spLocks noGrp="1"/>
          </p:cNvSpPr>
          <p:nvPr>
            <p:ph type="sldNum" sz="quarter" idx="10"/>
          </p:nvPr>
        </p:nvSpPr>
        <p:spPr/>
        <p:txBody>
          <a:bodyPr/>
          <a:lstStyle/>
          <a:p>
            <a:fld id="{51B07915-6DCF-4569-AC0D-60E84F0F5829}" type="slidenum">
              <a:rPr lang="en-US" smtClean="0"/>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1" name="Slide Image Placeholder 1"/>
          <p:cNvSpPr>
            <a:spLocks noGrp="1" noRot="1" noChangeAspect="1"/>
          </p:cNvSpPr>
          <p:nvPr>
            <p:ph type="sldImg"/>
          </p:nvPr>
        </p:nvSpPr>
        <p:spPr>
          <a:xfrm>
            <a:off x="1114425" y="1143000"/>
            <a:ext cx="4629150" cy="3086100"/>
          </a:xfrm>
        </p:spPr>
      </p:sp>
      <p:sp>
        <p:nvSpPr>
          <p:cNvPr id="1048652" name="Notes Placeholder 2"/>
          <p:cNvSpPr>
            <a:spLocks noGrp="1"/>
          </p:cNvSpPr>
          <p:nvPr>
            <p:ph type="body" idx="1"/>
          </p:nvPr>
        </p:nvSpPr>
        <p:spPr/>
        <p:txBody>
          <a:bodyPr/>
          <a:lstStyle/>
          <a:p>
            <a:r>
              <a:rPr lang="en-US" dirty="0"/>
              <a:t>Translation helps reduce the language barrier(Ahmed,2018). Information that is intended to get to an audience who cannot understand the original language of the information, should be correctly translated to a language they can understand. Translators should be people who are well vast with both the original language and the translation language. A speaker should also target an audience that understands the language with which the information shall be passed. This ensures that the audience pays attention and concentrates throughout the speeches. Continuous learning and improvement also help one perfect their skills in a particular language. This then gives them good utterance and confidence and enables them to participate in discussions. </a:t>
            </a:r>
          </a:p>
        </p:txBody>
      </p:sp>
      <p:sp>
        <p:nvSpPr>
          <p:cNvPr id="1048653" name="Slide Number Placeholder 3"/>
          <p:cNvSpPr>
            <a:spLocks noGrp="1"/>
          </p:cNvSpPr>
          <p:nvPr>
            <p:ph type="sldNum" sz="quarter" idx="10"/>
          </p:nvPr>
        </p:nvSpPr>
        <p:spPr/>
        <p:txBody>
          <a:bodyPr/>
          <a:lstStyle/>
          <a:p>
            <a:fld id="{51B07915-6DCF-4569-AC0D-60E84F0F5829}" type="slidenum">
              <a:rPr lang="en-US" smtClean="0"/>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a:t>
            </a:r>
            <a:r>
              <a:rPr lang="en-US" baseline="0" dirty="0" smtClean="0"/>
              <a:t> questions from the audience?</a:t>
            </a:r>
            <a:endParaRPr lang="en-US" dirty="0"/>
          </a:p>
        </p:txBody>
      </p:sp>
      <p:sp>
        <p:nvSpPr>
          <p:cNvPr id="4" name="Slide Number Placeholder 3"/>
          <p:cNvSpPr>
            <a:spLocks noGrp="1"/>
          </p:cNvSpPr>
          <p:nvPr>
            <p:ph type="sldNum" sz="quarter" idx="10"/>
          </p:nvPr>
        </p:nvSpPr>
        <p:spPr/>
        <p:txBody>
          <a:bodyPr/>
          <a:lstStyle/>
          <a:p>
            <a:fld id="{51B07915-6DCF-4569-AC0D-60E84F0F5829}" type="slidenum">
              <a:rPr lang="en-US" smtClean="0"/>
              <a:t>13</a:t>
            </a:fld>
            <a:endParaRPr lang="en-US" dirty="0"/>
          </a:p>
        </p:txBody>
      </p:sp>
    </p:spTree>
    <p:extLst>
      <p:ext uri="{BB962C8B-B14F-4D97-AF65-F5344CB8AC3E}">
        <p14:creationId xmlns:p14="http://schemas.microsoft.com/office/powerpoint/2010/main" val="1015890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0115550" y="3048"/>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0287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64592" y="6391657"/>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543050" y="2819400"/>
            <a:ext cx="72009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E4C5985-B26D-48D6-8A7D-796CC3AA610C}" type="datetime1">
              <a:rPr lang="en-US" smtClean="0"/>
              <a:t>1/16/2020</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74879" y="2420112"/>
            <a:ext cx="993724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71450" y="152400"/>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800600" y="2115312"/>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906899" y="2209800"/>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886325" y="2199451"/>
            <a:ext cx="514350" cy="441325"/>
          </a:xfrm>
        </p:spPr>
        <p:txBody>
          <a:bodyPr/>
          <a:lstStyle>
            <a:lvl1pPr>
              <a:defRPr>
                <a:solidFill>
                  <a:schemeClr val="accent3">
                    <a:shade val="75000"/>
                  </a:schemeClr>
                </a:solidFill>
              </a:defRPr>
            </a:lvl1pPr>
          </a:lstStyle>
          <a:p>
            <a:fld id="{B67F496D-9E11-4C9F-BD98-3624E4CA88CE}" type="slidenum">
              <a:rPr lang="en-US" smtClean="0"/>
              <a:t>‹#›</a:t>
            </a:fld>
            <a:endParaRPr lang="en-US" dirty="0"/>
          </a:p>
        </p:txBody>
      </p:sp>
      <p:sp>
        <p:nvSpPr>
          <p:cNvPr id="8" name="Title 7"/>
          <p:cNvSpPr>
            <a:spLocks noGrp="1"/>
          </p:cNvSpPr>
          <p:nvPr>
            <p:ph type="ctrTitle"/>
          </p:nvPr>
        </p:nvSpPr>
        <p:spPr>
          <a:xfrm>
            <a:off x="771525" y="381000"/>
            <a:ext cx="874395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D52CA85-DA04-4FEE-949E-B71C787AE641}" type="datetime1">
              <a:rPr lang="en-US" smtClean="0"/>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906899" y="1026373"/>
            <a:ext cx="514350" cy="441325"/>
          </a:xfrm>
        </p:spPr>
        <p:txBody>
          <a:bodyPr/>
          <a:lstStyle/>
          <a:p>
            <a:fld id="{B67F496D-9E11-4C9F-BD98-3624E4CA88CE}" type="slidenum">
              <a:rPr lang="en-US" smtClean="0"/>
              <a:t>‹#›</a:t>
            </a:fld>
            <a:endParaRPr lang="en-US" dirty="0"/>
          </a:p>
        </p:txBody>
      </p:sp>
      <p:sp>
        <p:nvSpPr>
          <p:cNvPr id="8" name="Content Placeholder 7"/>
          <p:cNvSpPr>
            <a:spLocks noGrp="1"/>
          </p:cNvSpPr>
          <p:nvPr>
            <p:ph sz="quarter" idx="1"/>
          </p:nvPr>
        </p:nvSpPr>
        <p:spPr>
          <a:xfrm>
            <a:off x="339471" y="1527048"/>
            <a:ext cx="956691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0115550" y="1905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71450" y="2286000"/>
            <a:ext cx="993724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74879" y="142352"/>
            <a:ext cx="993724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539479" y="2743200"/>
            <a:ext cx="7290196"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64592" y="6391657"/>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71450" y="152400"/>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3D641FFD-3503-474F-A2D7-C8707D61FD06}" type="datetime1">
              <a:rPr lang="en-US" smtClean="0"/>
              <a:t>1/16/2020</a:t>
            </a:fld>
            <a:endParaRPr lang="en-US" dirty="0"/>
          </a:p>
        </p:txBody>
      </p:sp>
      <p:sp>
        <p:nvSpPr>
          <p:cNvPr id="8" name="Straight Connector 7"/>
          <p:cNvSpPr>
            <a:spLocks noChangeShapeType="1"/>
          </p:cNvSpPr>
          <p:nvPr/>
        </p:nvSpPr>
        <p:spPr bwMode="auto">
          <a:xfrm>
            <a:off x="171450" y="2438400"/>
            <a:ext cx="993724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800600" y="2115312"/>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906899" y="2209800"/>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886325" y="2199451"/>
            <a:ext cx="514350" cy="441325"/>
          </a:xfrm>
        </p:spPr>
        <p:txBody>
          <a:bodyPr/>
          <a:lstStyle>
            <a:lvl1pPr>
              <a:defRPr>
                <a:solidFill>
                  <a:schemeClr val="accent3">
                    <a:shade val="75000"/>
                  </a:schemeClr>
                </a:solidFill>
              </a:defRPr>
            </a:lvl1pPr>
          </a:lstStyle>
          <a:p>
            <a:fld id="{B67F496D-9E11-4C9F-BD98-3624E4CA88CE}" type="slidenum">
              <a:rPr lang="en-US" smtClean="0"/>
              <a:t>‹#›</a:t>
            </a:fld>
            <a:endParaRPr lang="en-US" dirty="0"/>
          </a:p>
        </p:txBody>
      </p:sp>
      <p:sp>
        <p:nvSpPr>
          <p:cNvPr id="2" name="Title 1"/>
          <p:cNvSpPr>
            <a:spLocks noGrp="1"/>
          </p:cNvSpPr>
          <p:nvPr>
            <p:ph type="title"/>
          </p:nvPr>
        </p:nvSpPr>
        <p:spPr>
          <a:xfrm>
            <a:off x="812602" y="533400"/>
            <a:ext cx="874395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39471" y="228600"/>
            <a:ext cx="96012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6515100" y="6409944"/>
            <a:ext cx="3425571" cy="365760"/>
          </a:xfrm>
        </p:spPr>
        <p:txBody>
          <a:bodyPr/>
          <a:lstStyle/>
          <a:p>
            <a:fld id="{FF44A9BF-E325-4EFF-BEFF-6736A08EC19F}" type="datetime1">
              <a:rPr lang="en-US" smtClean="0"/>
              <a:t>1/16/2020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7F496D-9E11-4C9F-BD98-3624E4CA88CE}" type="slidenum">
              <a:rPr lang="en-US" smtClean="0"/>
              <a:t>‹#›</a:t>
            </a:fld>
            <a:endParaRPr lang="en-US" dirty="0"/>
          </a:p>
        </p:txBody>
      </p:sp>
      <p:sp>
        <p:nvSpPr>
          <p:cNvPr id="8" name="Straight Connector 7"/>
          <p:cNvSpPr>
            <a:spLocks noChangeShapeType="1"/>
          </p:cNvSpPr>
          <p:nvPr/>
        </p:nvSpPr>
        <p:spPr bwMode="auto">
          <a:xfrm flipV="1">
            <a:off x="5133466" y="1575653"/>
            <a:ext cx="10036"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39471" y="1371600"/>
            <a:ext cx="4543425"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5400675" y="1371600"/>
            <a:ext cx="4543425"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51435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10287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1011555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71450" y="1371600"/>
            <a:ext cx="993724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64163" y="6391656"/>
            <a:ext cx="993724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39471" y="1524000"/>
            <a:ext cx="4545212"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390247" y="1524000"/>
            <a:ext cx="4546997"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F708525-4BD1-42C2-BCFC-09E1060B3AD6}" type="datetime1">
              <a:rPr lang="en-US" smtClean="0"/>
              <a:t>1/16/2020</a:t>
            </a:fld>
            <a:endParaRPr lang="en-US" dirty="0"/>
          </a:p>
        </p:txBody>
      </p:sp>
      <p:sp>
        <p:nvSpPr>
          <p:cNvPr id="8" name="Footer Placeholder 7"/>
          <p:cNvSpPr>
            <a:spLocks noGrp="1"/>
          </p:cNvSpPr>
          <p:nvPr>
            <p:ph type="ftr" sz="quarter" idx="11"/>
          </p:nvPr>
        </p:nvSpPr>
        <p:spPr>
          <a:xfrm>
            <a:off x="342900" y="6409944"/>
            <a:ext cx="4029075" cy="365760"/>
          </a:xfrm>
        </p:spPr>
        <p:txBody>
          <a:bodyPr/>
          <a:lstStyle/>
          <a:p>
            <a:endParaRPr lang="en-US" dirty="0"/>
          </a:p>
        </p:txBody>
      </p:sp>
      <p:sp>
        <p:nvSpPr>
          <p:cNvPr id="15" name="Straight Connector 14"/>
          <p:cNvSpPr>
            <a:spLocks noChangeShapeType="1"/>
          </p:cNvSpPr>
          <p:nvPr/>
        </p:nvSpPr>
        <p:spPr bwMode="auto">
          <a:xfrm>
            <a:off x="171450" y="1280160"/>
            <a:ext cx="993724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71450" y="155448"/>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39471" y="2471383"/>
            <a:ext cx="4546854"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5400675" y="2471383"/>
            <a:ext cx="4543425"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800600" y="956036"/>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906899" y="1050524"/>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886325" y="1042417"/>
            <a:ext cx="514350" cy="441325"/>
          </a:xfrm>
        </p:spPr>
        <p:txBody>
          <a:bodyPr/>
          <a:lstStyle>
            <a:lvl1pPr algn="ctr">
              <a:defRPr/>
            </a:lvl1pPr>
          </a:lstStyle>
          <a:p>
            <a:fld id="{B67F496D-9E11-4C9F-BD98-3624E4CA88CE}"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92137FE-C4FE-45A3-B5D4-74ED4EB086ED}" type="datetime1">
              <a:rPr lang="en-US" smtClean="0"/>
              <a:t>1/16/2020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886325" y="1036021"/>
            <a:ext cx="514350" cy="441325"/>
          </a:xfrm>
        </p:spPr>
        <p:txBody>
          <a:bodyPr/>
          <a:lstStyle/>
          <a:p>
            <a:fld id="{B67F496D-9E11-4C9F-BD98-3624E4CA88CE}"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10287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1011555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64592" y="6391657"/>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71450" y="158496"/>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BB002045-965B-475B-AB43-9C04BB19E381}" type="datetime1">
              <a:rPr lang="en-US" smtClean="0"/>
              <a:t>1/16/2020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800600" y="6324600"/>
            <a:ext cx="685800" cy="441324"/>
          </a:xfrm>
        </p:spPr>
        <p:txBody>
          <a:bodyPr/>
          <a:lstStyle>
            <a:lvl1pPr>
              <a:defRPr>
                <a:solidFill>
                  <a:srgbClr val="FFFFFF"/>
                </a:solidFill>
              </a:defRPr>
            </a:lvl1pPr>
          </a:lstStyle>
          <a:p>
            <a:fld id="{B67F496D-9E11-4C9F-BD98-3624E4CA88CE}"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71450" y="152400"/>
            <a:ext cx="993724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011555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0287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71450" y="609600"/>
            <a:ext cx="30861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28625" y="914400"/>
            <a:ext cx="2657475"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28625" y="1981201"/>
            <a:ext cx="2657475"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71450" y="152400"/>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71450" y="533400"/>
            <a:ext cx="993724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514725" y="685800"/>
            <a:ext cx="634365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457325" y="228600"/>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563624" y="323088"/>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543050" y="312739"/>
            <a:ext cx="514350" cy="441325"/>
          </a:xfrm>
        </p:spPr>
        <p:txBody>
          <a:bodyPr/>
          <a:lstStyle>
            <a:lvl1pPr>
              <a:defRPr>
                <a:solidFill>
                  <a:schemeClr val="accent3">
                    <a:shade val="75000"/>
                  </a:schemeClr>
                </a:solidFill>
              </a:defRPr>
            </a:lvl1pPr>
          </a:lstStyle>
          <a:p>
            <a:fld id="{B67F496D-9E11-4C9F-BD98-3624E4CA88CE}" type="slidenum">
              <a:rPr lang="en-US" smtClean="0"/>
              <a:t>‹#›</a:t>
            </a:fld>
            <a:endParaRPr lang="en-US" dirty="0"/>
          </a:p>
        </p:txBody>
      </p:sp>
      <p:sp>
        <p:nvSpPr>
          <p:cNvPr id="21" name="Rectangle 20"/>
          <p:cNvSpPr>
            <a:spLocks noChangeArrowheads="1"/>
          </p:cNvSpPr>
          <p:nvPr/>
        </p:nvSpPr>
        <p:spPr bwMode="auto">
          <a:xfrm>
            <a:off x="168021" y="6388386"/>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5145A794-DCAA-4A54-BE1A-5F729661BA46}" type="datetime1">
              <a:rPr lang="en-US" smtClean="0"/>
              <a:t>1/16/2020</a:t>
            </a:fld>
            <a:endParaRPr lang="en-US" dirty="0"/>
          </a:p>
        </p:txBody>
      </p:sp>
      <p:sp>
        <p:nvSpPr>
          <p:cNvPr id="6" name="Footer Placeholder 5"/>
          <p:cNvSpPr>
            <a:spLocks noGrp="1"/>
          </p:cNvSpPr>
          <p:nvPr>
            <p:ph type="ftr" sz="quarter" idx="11"/>
          </p:nvPr>
        </p:nvSpPr>
        <p:spPr>
          <a:xfrm>
            <a:off x="339471" y="6410848"/>
            <a:ext cx="380619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71450" y="533400"/>
            <a:ext cx="993724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1011555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71450" y="152400"/>
            <a:ext cx="993724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71450" y="609600"/>
            <a:ext cx="30861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71450" y="155448"/>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457325" y="228600"/>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563624" y="323088"/>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543050" y="312739"/>
            <a:ext cx="514350" cy="441325"/>
          </a:xfrm>
        </p:spPr>
        <p:txBody>
          <a:bodyPr/>
          <a:lstStyle/>
          <a:p>
            <a:fld id="{B67F496D-9E11-4C9F-BD98-3624E4CA88CE}" type="slidenum">
              <a:rPr lang="en-US" smtClean="0"/>
              <a:t>‹#›</a:t>
            </a:fld>
            <a:endParaRPr lang="en-US" dirty="0"/>
          </a:p>
        </p:txBody>
      </p:sp>
      <p:sp>
        <p:nvSpPr>
          <p:cNvPr id="2" name="Title 1"/>
          <p:cNvSpPr>
            <a:spLocks noGrp="1"/>
          </p:cNvSpPr>
          <p:nvPr>
            <p:ph type="title"/>
          </p:nvPr>
        </p:nvSpPr>
        <p:spPr>
          <a:xfrm>
            <a:off x="3375422" y="5029200"/>
            <a:ext cx="6600825"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375422" y="609600"/>
            <a:ext cx="6600825"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28625" y="990600"/>
            <a:ext cx="2743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68021" y="6388386"/>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6511671" y="6404984"/>
            <a:ext cx="3425571" cy="365760"/>
          </a:xfrm>
        </p:spPr>
        <p:txBody>
          <a:bodyPr/>
          <a:lstStyle/>
          <a:p>
            <a:fld id="{4383ED3D-538E-41FE-8D02-CD9D5AB28D26}" type="datetime1">
              <a:rPr lang="en-US" smtClean="0"/>
              <a:t>1/16/2020</a:t>
            </a:fld>
            <a:endParaRPr lang="en-US" dirty="0"/>
          </a:p>
        </p:txBody>
      </p:sp>
      <p:sp>
        <p:nvSpPr>
          <p:cNvPr id="6" name="Footer Placeholder 5"/>
          <p:cNvSpPr>
            <a:spLocks noGrp="1"/>
          </p:cNvSpPr>
          <p:nvPr>
            <p:ph type="ftr" sz="quarter" idx="11"/>
          </p:nvPr>
        </p:nvSpPr>
        <p:spPr>
          <a:xfrm>
            <a:off x="339471" y="6410848"/>
            <a:ext cx="4032504"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D6C5CDD-07B5-44B0-A5D6-6247C7240836}" type="datetime1">
              <a:rPr lang="en-US" smtClean="0"/>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7F496D-9E11-4C9F-BD98-3624E4CA88CE}"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886700" y="0"/>
            <a:ext cx="24003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0287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64592" y="6391657"/>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71450" y="155448"/>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91490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7694676" y="2925763"/>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7800975" y="3020251"/>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7780401" y="3009902"/>
            <a:ext cx="514350" cy="441325"/>
          </a:xfrm>
        </p:spPr>
        <p:txBody>
          <a:bodyPr/>
          <a:lstStyle/>
          <a:p>
            <a:fld id="{B67F496D-9E11-4C9F-BD98-3624E4CA88CE}" type="slidenum">
              <a:rPr lang="en-US" smtClean="0"/>
              <a:t>‹#›</a:t>
            </a:fld>
            <a:endParaRPr lang="en-US" dirty="0"/>
          </a:p>
        </p:txBody>
      </p:sp>
      <p:sp>
        <p:nvSpPr>
          <p:cNvPr id="3" name="Vertical Text Placeholder 2"/>
          <p:cNvSpPr>
            <a:spLocks noGrp="1"/>
          </p:cNvSpPr>
          <p:nvPr>
            <p:ph type="body" orient="vert" idx="1"/>
          </p:nvPr>
        </p:nvSpPr>
        <p:spPr>
          <a:xfrm>
            <a:off x="342900" y="304800"/>
            <a:ext cx="737235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B1C75F-2176-4E9F-896E-12C38CD2C89D}" type="datetime1">
              <a:rPr lang="en-US" smtClean="0"/>
              <a:t>1/16/2020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8315325" y="304802"/>
            <a:ext cx="1628775"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1"/>
            <a:ext cx="10287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011555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68021" y="6388386"/>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6515100" y="6404984"/>
            <a:ext cx="3425571" cy="365760"/>
          </a:xfrm>
          <a:prstGeom prst="rect">
            <a:avLst/>
          </a:prstGeom>
        </p:spPr>
        <p:txBody>
          <a:bodyPr vert="horz"/>
          <a:lstStyle>
            <a:lvl1pPr algn="r" eaLnBrk="1" latinLnBrk="0" hangingPunct="1">
              <a:defRPr kumimoji="0" sz="1400">
                <a:solidFill>
                  <a:srgbClr val="FFFFFF"/>
                </a:solidFill>
              </a:defRPr>
            </a:lvl1pPr>
          </a:lstStyle>
          <a:p>
            <a:fld id="{D00DB440-B8F1-4868-BA82-69859330932D}" type="datetime1">
              <a:rPr lang="en-US" smtClean="0"/>
              <a:t>1/16/2020</a:t>
            </a:fld>
            <a:endParaRPr lang="en-US" dirty="0"/>
          </a:p>
        </p:txBody>
      </p:sp>
      <p:sp>
        <p:nvSpPr>
          <p:cNvPr id="3" name="Footer Placeholder 2"/>
          <p:cNvSpPr>
            <a:spLocks noGrp="1"/>
          </p:cNvSpPr>
          <p:nvPr>
            <p:ph type="ftr" sz="quarter" idx="3"/>
          </p:nvPr>
        </p:nvSpPr>
        <p:spPr>
          <a:xfrm>
            <a:off x="342900" y="6410848"/>
            <a:ext cx="4029075"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71450" y="155448"/>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71450" y="1276743"/>
            <a:ext cx="993724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800600" y="956036"/>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906899" y="1050524"/>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886325" y="1040175"/>
            <a:ext cx="51435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7F496D-9E11-4C9F-BD98-3624E4CA88CE}" type="slidenum">
              <a:rPr lang="en-US" smtClean="0"/>
              <a:t>‹#›</a:t>
            </a:fld>
            <a:endParaRPr lang="en-US" dirty="0"/>
          </a:p>
        </p:txBody>
      </p:sp>
      <p:sp>
        <p:nvSpPr>
          <p:cNvPr id="22" name="Title Placeholder 21"/>
          <p:cNvSpPr>
            <a:spLocks noGrp="1"/>
          </p:cNvSpPr>
          <p:nvPr>
            <p:ph type="title"/>
          </p:nvPr>
        </p:nvSpPr>
        <p:spPr>
          <a:xfrm>
            <a:off x="339471" y="228600"/>
            <a:ext cx="96012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39471" y="1524000"/>
            <a:ext cx="96012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sldNum="0"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4" name="Title 1"/>
          <p:cNvSpPr>
            <a:spLocks noGrp="1"/>
          </p:cNvSpPr>
          <p:nvPr>
            <p:ph type="title"/>
          </p:nvPr>
        </p:nvSpPr>
        <p:spPr>
          <a:xfrm>
            <a:off x="514352" y="1544053"/>
            <a:ext cx="9258301" cy="990600"/>
          </a:xfrm>
        </p:spPr>
        <p:txBody>
          <a:bodyPr>
            <a:normAutofit fontScale="90000"/>
          </a:bodyPr>
          <a:lstStyle/>
          <a:p>
            <a:pPr algn="ctr"/>
            <a:r>
              <a:rPr lang="en-US" dirty="0" smtClean="0"/>
              <a:t/>
            </a:r>
            <a:br>
              <a:rPr lang="en-US" dirty="0" smtClean="0"/>
            </a:br>
            <a:r>
              <a:rPr lang="en-US" dirty="0" smtClean="0">
                <a:solidFill>
                  <a:srgbClr val="FF0000"/>
                </a:solidFill>
              </a:rPr>
              <a:t>LANGUAGE AND DECISION MAKING</a:t>
            </a:r>
            <a:endParaRPr lang="en-US" dirty="0">
              <a:solidFill>
                <a:srgbClr val="FF0000"/>
              </a:solidFill>
            </a:endParaRPr>
          </a:p>
        </p:txBody>
      </p:sp>
      <p:sp>
        <p:nvSpPr>
          <p:cNvPr id="1048595" name="Content Placeholder 2"/>
          <p:cNvSpPr>
            <a:spLocks noGrp="1"/>
          </p:cNvSpPr>
          <p:nvPr>
            <p:ph sz="quarter" idx="1"/>
          </p:nvPr>
        </p:nvSpPr>
        <p:spPr>
          <a:xfrm>
            <a:off x="368166" y="2637322"/>
            <a:ext cx="9258301" cy="3993683"/>
          </a:xfrm>
        </p:spPr>
        <p:txBody>
          <a:bodyPr>
            <a:normAutofit/>
          </a:bodyPr>
          <a:lstStyle/>
          <a:p>
            <a:pPr marL="0" indent="0" algn="ctr">
              <a:buNone/>
            </a:pPr>
            <a:r>
              <a:rPr lang="en-US" sz="3900" dirty="0">
                <a:latin typeface="Times New Roman" pitchFamily="18" charset="0"/>
                <a:cs typeface="Times New Roman" pitchFamily="18" charset="0"/>
              </a:rPr>
              <a:t>Name</a:t>
            </a:r>
          </a:p>
          <a:p>
            <a:pPr marL="0" indent="0" algn="ctr">
              <a:buNone/>
            </a:pPr>
            <a:r>
              <a:rPr lang="en-US" sz="3900" dirty="0">
                <a:latin typeface="Times New Roman" pitchFamily="18" charset="0"/>
                <a:cs typeface="Times New Roman" pitchFamily="18" charset="0"/>
              </a:rPr>
              <a:t>Institution</a:t>
            </a:r>
          </a:p>
          <a:p>
            <a:pPr marL="0" indent="0" algn="ctr">
              <a:buNone/>
            </a:pPr>
            <a:r>
              <a:rPr lang="en-US" sz="3900" dirty="0">
                <a:latin typeface="Times New Roman" pitchFamily="18" charset="0"/>
                <a:cs typeface="Times New Roman" pitchFamily="18" charset="0"/>
              </a:rPr>
              <a:t>Professor</a:t>
            </a:r>
          </a:p>
          <a:p>
            <a:pPr marL="0" indent="0" algn="ctr">
              <a:buNone/>
            </a:pPr>
            <a:r>
              <a:rPr lang="en-US" sz="3900" dirty="0">
                <a:latin typeface="Times New Roman" pitchFamily="18" charset="0"/>
                <a:cs typeface="Times New Roman" pitchFamily="18" charset="0"/>
              </a:rPr>
              <a:t>Date</a:t>
            </a:r>
          </a:p>
          <a:p>
            <a:pPr marL="0" indent="0" algn="ctr">
              <a:buNone/>
            </a:pPr>
            <a:endParaRPr lang="en-US" sz="39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9" name="Title 1"/>
          <p:cNvSpPr>
            <a:spLocks noGrp="1"/>
          </p:cNvSpPr>
          <p:nvPr>
            <p:ph type="title"/>
          </p:nvPr>
        </p:nvSpPr>
        <p:spPr>
          <a:xfrm>
            <a:off x="479480" y="373225"/>
            <a:ext cx="9258301" cy="597159"/>
          </a:xfrm>
        </p:spPr>
        <p:txBody>
          <a:bodyPr>
            <a:normAutofit/>
          </a:bodyPr>
          <a:lstStyle/>
          <a:p>
            <a:pPr algn="ctr"/>
            <a:r>
              <a:rPr lang="en-US" dirty="0"/>
              <a:t>I</a:t>
            </a:r>
            <a:r>
              <a:rPr lang="en-US" dirty="0" smtClean="0"/>
              <a:t>ntroduction</a:t>
            </a:r>
            <a:endParaRPr lang="en-US" dirty="0"/>
          </a:p>
        </p:txBody>
      </p:sp>
      <p:sp>
        <p:nvSpPr>
          <p:cNvPr id="1048600" name="Content Placeholder 2"/>
          <p:cNvSpPr>
            <a:spLocks noGrp="1"/>
          </p:cNvSpPr>
          <p:nvPr>
            <p:ph sz="quarter" idx="1"/>
          </p:nvPr>
        </p:nvSpPr>
        <p:spPr>
          <a:xfrm>
            <a:off x="889217" y="1551768"/>
            <a:ext cx="8377802" cy="4876800"/>
          </a:xfrm>
        </p:spPr>
        <p:txBody>
          <a:bodyPr/>
          <a:lstStyle/>
          <a:p>
            <a:pPr>
              <a:buFont typeface="Wingdings" pitchFamily="2" charset="2"/>
              <a:buChar char="q"/>
            </a:pPr>
            <a:r>
              <a:rPr lang="en-US" dirty="0" smtClean="0"/>
              <a:t>An individual is only able to verify whether information is credible or not if he/she understands the language with which that particular information is relayed.</a:t>
            </a:r>
          </a:p>
          <a:p>
            <a:pPr>
              <a:buFont typeface="Wingdings" pitchFamily="2" charset="2"/>
              <a:buChar char="q"/>
            </a:pPr>
            <a:r>
              <a:rPr lang="en-US" dirty="0" smtClean="0"/>
              <a:t>Critical thinking is a key determinant to decision making. One makes a decision after thinking critically.</a:t>
            </a:r>
          </a:p>
          <a:p>
            <a:pPr>
              <a:buFont typeface="Wingdings" pitchFamily="2" charset="2"/>
              <a:buChar char="q"/>
            </a:pPr>
            <a:r>
              <a:rPr lang="en-US" dirty="0" smtClean="0"/>
              <a:t>One can only think critically about a subject if they understand the language used</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4" name="Title 1"/>
          <p:cNvSpPr>
            <a:spLocks noGrp="1"/>
          </p:cNvSpPr>
          <p:nvPr>
            <p:ph type="title"/>
          </p:nvPr>
        </p:nvSpPr>
        <p:spPr/>
        <p:txBody>
          <a:bodyPr/>
          <a:lstStyle/>
          <a:p>
            <a:pPr algn="ctr"/>
            <a:r>
              <a:rPr lang="en-US" dirty="0" smtClean="0"/>
              <a:t>Language </a:t>
            </a:r>
            <a:r>
              <a:rPr lang="en-US" dirty="0" smtClean="0"/>
              <a:t>Framing</a:t>
            </a:r>
            <a:endParaRPr lang="en-US" dirty="0"/>
          </a:p>
        </p:txBody>
      </p:sp>
      <p:sp>
        <p:nvSpPr>
          <p:cNvPr id="1048605" name="Content Placeholder 2"/>
          <p:cNvSpPr>
            <a:spLocks noGrp="1"/>
          </p:cNvSpPr>
          <p:nvPr>
            <p:ph sz="quarter" idx="1"/>
          </p:nvPr>
        </p:nvSpPr>
        <p:spPr/>
        <p:txBody>
          <a:bodyPr/>
          <a:lstStyle/>
          <a:p>
            <a:pPr>
              <a:buFont typeface="Wingdings" pitchFamily="2" charset="2"/>
              <a:buChar char="ü"/>
            </a:pPr>
            <a:r>
              <a:rPr lang="en-US" dirty="0" smtClean="0"/>
              <a:t>Positive framing affects decision making by influencing one’s thinking positively</a:t>
            </a:r>
          </a:p>
          <a:p>
            <a:pPr>
              <a:buFont typeface="Wingdings" pitchFamily="2" charset="2"/>
              <a:buChar char="ü"/>
            </a:pPr>
            <a:r>
              <a:rPr lang="en-US" dirty="0" smtClean="0"/>
              <a:t>Negative framing also affects decision making by influencing one’s thinking negatively</a:t>
            </a:r>
          </a:p>
          <a:p>
            <a:pPr>
              <a:buFont typeface="Wingdings" pitchFamily="2" charset="2"/>
              <a:buChar char="ü"/>
            </a:pPr>
            <a:r>
              <a:rPr lang="en-US" dirty="0"/>
              <a:t>How a statement is framed determines how one makes a </a:t>
            </a:r>
            <a:r>
              <a:rPr lang="en-US" dirty="0" smtClean="0"/>
              <a:t>decision.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Title 1"/>
          <p:cNvSpPr>
            <a:spLocks noGrp="1"/>
          </p:cNvSpPr>
          <p:nvPr>
            <p:ph type="title"/>
          </p:nvPr>
        </p:nvSpPr>
        <p:spPr/>
        <p:txBody>
          <a:bodyPr/>
          <a:lstStyle/>
          <a:p>
            <a:pPr algn="ctr"/>
            <a:r>
              <a:rPr lang="en-US" dirty="0" smtClean="0">
                <a:solidFill>
                  <a:srgbClr val="FF0000"/>
                </a:solidFill>
              </a:rPr>
              <a:t>Language and Emotions</a:t>
            </a:r>
            <a:endParaRPr lang="en-US" dirty="0">
              <a:solidFill>
                <a:srgbClr val="FF0000"/>
              </a:solidFill>
            </a:endParaRPr>
          </a:p>
        </p:txBody>
      </p:sp>
      <p:sp>
        <p:nvSpPr>
          <p:cNvPr id="1048610" name="Content Placeholder 2"/>
          <p:cNvSpPr>
            <a:spLocks noGrp="1"/>
          </p:cNvSpPr>
          <p:nvPr>
            <p:ph sz="quarter" idx="1"/>
          </p:nvPr>
        </p:nvSpPr>
        <p:spPr/>
        <p:txBody>
          <a:bodyPr/>
          <a:lstStyle/>
          <a:p>
            <a:r>
              <a:rPr lang="en-US" dirty="0" smtClean="0"/>
              <a:t>Negative emotions make individuals think irrationally</a:t>
            </a:r>
          </a:p>
          <a:p>
            <a:r>
              <a:rPr lang="en-US" dirty="0" smtClean="0"/>
              <a:t>Positive emotions make individuals make rational </a:t>
            </a:r>
            <a:r>
              <a:rPr lang="en-US" dirty="0" smtClean="0"/>
              <a:t>decisions</a:t>
            </a:r>
          </a:p>
          <a:p>
            <a:r>
              <a:rPr lang="en-US" dirty="0"/>
              <a:t>The best decisions are made without regarding </a:t>
            </a:r>
            <a:r>
              <a:rPr lang="en-US" dirty="0" smtClean="0"/>
              <a:t>emotions.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4" name="Title 1"/>
          <p:cNvSpPr>
            <a:spLocks noGrp="1"/>
          </p:cNvSpPr>
          <p:nvPr>
            <p:ph type="title"/>
          </p:nvPr>
        </p:nvSpPr>
        <p:spPr/>
        <p:txBody>
          <a:bodyPr/>
          <a:lstStyle/>
          <a:p>
            <a:r>
              <a:rPr lang="en-US" dirty="0" smtClean="0"/>
              <a:t>Languages </a:t>
            </a:r>
            <a:r>
              <a:rPr lang="en-US" dirty="0" smtClean="0"/>
              <a:t>Spoken</a:t>
            </a:r>
            <a:endParaRPr lang="en-US" dirty="0"/>
          </a:p>
        </p:txBody>
      </p:sp>
      <p:sp>
        <p:nvSpPr>
          <p:cNvPr id="1048615" name="Content Placeholder 2"/>
          <p:cNvSpPr>
            <a:spLocks noGrp="1"/>
          </p:cNvSpPr>
          <p:nvPr>
            <p:ph sz="quarter" idx="1"/>
          </p:nvPr>
        </p:nvSpPr>
        <p:spPr/>
        <p:txBody>
          <a:bodyPr/>
          <a:lstStyle/>
          <a:p>
            <a:pPr>
              <a:buFont typeface="Wingdings" pitchFamily="2" charset="2"/>
              <a:buChar char="v"/>
            </a:pPr>
            <a:r>
              <a:rPr lang="en-US" dirty="0" smtClean="0"/>
              <a:t>Bilinguals are better critical thinkers than monolinguals</a:t>
            </a:r>
          </a:p>
          <a:p>
            <a:pPr>
              <a:buFont typeface="Wingdings" pitchFamily="2" charset="2"/>
              <a:buChar char="v"/>
            </a:pPr>
            <a:endParaRPr lang="en-US" dirty="0" smtClean="0"/>
          </a:p>
          <a:p>
            <a:pPr>
              <a:buFont typeface="Wingdings" pitchFamily="2" charset="2"/>
              <a:buChar char="v"/>
            </a:pPr>
            <a:r>
              <a:rPr lang="en-US" dirty="0" smtClean="0"/>
              <a:t>Bilinguals </a:t>
            </a:r>
            <a:r>
              <a:rPr lang="en-US" dirty="0" smtClean="0"/>
              <a:t>make more informed decisions</a:t>
            </a:r>
          </a:p>
          <a:p>
            <a:pPr>
              <a:buFont typeface="Wingdings" pitchFamily="2" charset="2"/>
              <a:buChar char="v"/>
            </a:pPr>
            <a:endParaRPr lang="en-US" dirty="0" smtClean="0"/>
          </a:p>
          <a:p>
            <a:pPr>
              <a:buFont typeface="Wingdings" pitchFamily="2" charset="2"/>
              <a:buChar char="v"/>
            </a:pPr>
            <a:r>
              <a:rPr lang="en-US" dirty="0" smtClean="0"/>
              <a:t>Monolinguals </a:t>
            </a:r>
            <a:r>
              <a:rPr lang="en-US" dirty="0" smtClean="0"/>
              <a:t>make less informed decisions</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Title 1"/>
          <p:cNvSpPr>
            <a:spLocks noGrp="1"/>
          </p:cNvSpPr>
          <p:nvPr>
            <p:ph type="title"/>
          </p:nvPr>
        </p:nvSpPr>
        <p:spPr/>
        <p:txBody>
          <a:bodyPr/>
          <a:lstStyle/>
          <a:p>
            <a:r>
              <a:rPr lang="en-US" dirty="0" smtClean="0">
                <a:solidFill>
                  <a:srgbClr val="FF0000"/>
                </a:solidFill>
              </a:rPr>
              <a:t>Language and Confidence</a:t>
            </a:r>
            <a:endParaRPr lang="en-US" dirty="0">
              <a:solidFill>
                <a:srgbClr val="FF0000"/>
              </a:solidFill>
            </a:endParaRPr>
          </a:p>
        </p:txBody>
      </p:sp>
      <p:sp>
        <p:nvSpPr>
          <p:cNvPr id="1048620" name="Content Placeholder 2"/>
          <p:cNvSpPr>
            <a:spLocks noGrp="1"/>
          </p:cNvSpPr>
          <p:nvPr>
            <p:ph sz="quarter" idx="1"/>
          </p:nvPr>
        </p:nvSpPr>
        <p:spPr/>
        <p:txBody>
          <a:bodyPr/>
          <a:lstStyle/>
          <a:p>
            <a:endParaRPr lang="en-US" dirty="0" smtClean="0"/>
          </a:p>
          <a:p>
            <a:pPr>
              <a:buClr>
                <a:schemeClr val="tx1"/>
              </a:buClr>
            </a:pPr>
            <a:r>
              <a:rPr lang="en-US" dirty="0" smtClean="0"/>
              <a:t>With </a:t>
            </a:r>
            <a:r>
              <a:rPr lang="en-US" dirty="0" smtClean="0"/>
              <a:t>confidence one can make very informed decisions</a:t>
            </a:r>
          </a:p>
          <a:p>
            <a:pPr>
              <a:buClr>
                <a:schemeClr val="tx1"/>
              </a:buClr>
            </a:pPr>
            <a:endParaRPr lang="en-US" dirty="0" smtClean="0"/>
          </a:p>
          <a:p>
            <a:pPr>
              <a:buClr>
                <a:schemeClr val="tx1"/>
              </a:buClr>
            </a:pPr>
            <a:r>
              <a:rPr lang="en-US" dirty="0" smtClean="0"/>
              <a:t>Lack </a:t>
            </a:r>
            <a:r>
              <a:rPr lang="en-US" dirty="0" smtClean="0"/>
              <a:t>of confidence inhibits one’s critical thinking skills resulting in poor or wrong decision making</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4" name="Title 1"/>
          <p:cNvSpPr>
            <a:spLocks noGrp="1"/>
          </p:cNvSpPr>
          <p:nvPr>
            <p:ph type="title"/>
          </p:nvPr>
        </p:nvSpPr>
        <p:spPr/>
        <p:txBody>
          <a:bodyPr/>
          <a:lstStyle/>
          <a:p>
            <a:r>
              <a:rPr lang="en-US" dirty="0" smtClean="0">
                <a:solidFill>
                  <a:srgbClr val="FF0000"/>
                </a:solidFill>
              </a:rPr>
              <a:t>Language Determines Understanding</a:t>
            </a:r>
            <a:endParaRPr lang="en-US" dirty="0">
              <a:solidFill>
                <a:srgbClr val="FF0000"/>
              </a:solidFill>
            </a:endParaRPr>
          </a:p>
        </p:txBody>
      </p:sp>
      <p:sp>
        <p:nvSpPr>
          <p:cNvPr id="1048625" name="Content Placeholder 2"/>
          <p:cNvSpPr>
            <a:spLocks noGrp="1"/>
          </p:cNvSpPr>
          <p:nvPr>
            <p:ph sz="quarter" idx="1"/>
          </p:nvPr>
        </p:nvSpPr>
        <p:spPr/>
        <p:txBody>
          <a:bodyPr/>
          <a:lstStyle/>
          <a:p>
            <a:endParaRPr lang="en-US" dirty="0" smtClean="0"/>
          </a:p>
          <a:p>
            <a:r>
              <a:rPr lang="en-US" dirty="0" smtClean="0"/>
              <a:t>Language </a:t>
            </a:r>
            <a:r>
              <a:rPr lang="en-US" dirty="0" smtClean="0"/>
              <a:t>determines whether one understands something or not</a:t>
            </a:r>
          </a:p>
          <a:p>
            <a:endParaRPr lang="en-US" dirty="0" smtClean="0"/>
          </a:p>
          <a:p>
            <a:r>
              <a:rPr lang="en-US" dirty="0" smtClean="0"/>
              <a:t>A </a:t>
            </a:r>
            <a:r>
              <a:rPr lang="en-US" dirty="0" smtClean="0"/>
              <a:t>good understanding informs better decisions</a:t>
            </a:r>
          </a:p>
          <a:p>
            <a:endParaRPr lang="en-US" dirty="0" smtClean="0"/>
          </a:p>
          <a:p>
            <a:r>
              <a:rPr lang="en-US" dirty="0" smtClean="0"/>
              <a:t>Lack </a:t>
            </a:r>
            <a:r>
              <a:rPr lang="en-US" dirty="0" smtClean="0"/>
              <a:t>of understanding inhibits better decision making</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9" name="Title 1"/>
          <p:cNvSpPr>
            <a:spLocks noGrp="1"/>
          </p:cNvSpPr>
          <p:nvPr>
            <p:ph type="title"/>
          </p:nvPr>
        </p:nvSpPr>
        <p:spPr/>
        <p:txBody>
          <a:bodyPr/>
          <a:lstStyle/>
          <a:p>
            <a:r>
              <a:rPr lang="en-US" dirty="0" smtClean="0">
                <a:solidFill>
                  <a:srgbClr val="FF0000"/>
                </a:solidFill>
              </a:rPr>
              <a:t>Challenges Presented By Language</a:t>
            </a:r>
            <a:endParaRPr lang="en-US" dirty="0">
              <a:solidFill>
                <a:srgbClr val="FF0000"/>
              </a:solidFill>
            </a:endParaRPr>
          </a:p>
        </p:txBody>
      </p:sp>
      <p:sp>
        <p:nvSpPr>
          <p:cNvPr id="1048630" name="Content Placeholder 2"/>
          <p:cNvSpPr>
            <a:spLocks noGrp="1"/>
          </p:cNvSpPr>
          <p:nvPr>
            <p:ph sz="quarter" idx="1"/>
          </p:nvPr>
        </p:nvSpPr>
        <p:spPr/>
        <p:txBody>
          <a:bodyPr/>
          <a:lstStyle/>
          <a:p>
            <a:endParaRPr lang="en-US" dirty="0" smtClean="0"/>
          </a:p>
          <a:p>
            <a:r>
              <a:rPr lang="en-US" dirty="0" smtClean="0"/>
              <a:t>Language </a:t>
            </a:r>
            <a:r>
              <a:rPr lang="en-US" dirty="0" smtClean="0"/>
              <a:t>inculcates fear into an individual</a:t>
            </a:r>
          </a:p>
          <a:p>
            <a:endParaRPr lang="en-US" dirty="0" smtClean="0"/>
          </a:p>
          <a:p>
            <a:r>
              <a:rPr lang="en-US" dirty="0" smtClean="0"/>
              <a:t>When </a:t>
            </a:r>
            <a:r>
              <a:rPr lang="en-US" dirty="0" smtClean="0"/>
              <a:t>one does not understand the language in use properly, they tend to fear for themselves especially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4" name="Title 1"/>
          <p:cNvSpPr>
            <a:spLocks noGrp="1"/>
          </p:cNvSpPr>
          <p:nvPr>
            <p:ph type="title"/>
          </p:nvPr>
        </p:nvSpPr>
        <p:spPr/>
        <p:txBody>
          <a:bodyPr/>
          <a:lstStyle/>
          <a:p>
            <a:r>
              <a:rPr lang="en-US" dirty="0" smtClean="0">
                <a:solidFill>
                  <a:srgbClr val="FF0000"/>
                </a:solidFill>
              </a:rPr>
              <a:t>Language Denies People Opportunities</a:t>
            </a:r>
            <a:endParaRPr lang="en-US" dirty="0">
              <a:solidFill>
                <a:srgbClr val="FF0000"/>
              </a:solidFill>
            </a:endParaRPr>
          </a:p>
        </p:txBody>
      </p:sp>
      <p:sp>
        <p:nvSpPr>
          <p:cNvPr id="1048635" name="Content Placeholder 2"/>
          <p:cNvSpPr>
            <a:spLocks noGrp="1"/>
          </p:cNvSpPr>
          <p:nvPr>
            <p:ph sz="quarter" idx="1"/>
          </p:nvPr>
        </p:nvSpPr>
        <p:spPr/>
        <p:txBody>
          <a:bodyPr/>
          <a:lstStyle/>
          <a:p>
            <a:endParaRPr lang="en-US" dirty="0" smtClean="0"/>
          </a:p>
          <a:p>
            <a:r>
              <a:rPr lang="en-US" dirty="0" smtClean="0"/>
              <a:t>Language </a:t>
            </a:r>
            <a:r>
              <a:rPr lang="en-US" dirty="0" smtClean="0"/>
              <a:t>affects communication</a:t>
            </a:r>
          </a:p>
          <a:p>
            <a:endParaRPr lang="en-US" dirty="0" smtClean="0"/>
          </a:p>
          <a:p>
            <a:r>
              <a:rPr lang="en-US" dirty="0" smtClean="0"/>
              <a:t>Language </a:t>
            </a:r>
            <a:r>
              <a:rPr lang="en-US" dirty="0" smtClean="0"/>
              <a:t>influences understanding</a:t>
            </a:r>
          </a:p>
          <a:p>
            <a:endParaRPr lang="en-US" dirty="0" smtClean="0"/>
          </a:p>
          <a:p>
            <a:r>
              <a:rPr lang="en-US" dirty="0" smtClean="0"/>
              <a:t>Communication </a:t>
            </a:r>
            <a:r>
              <a:rPr lang="en-US" dirty="0" smtClean="0"/>
              <a:t>and understanding determine opportunities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9" name="Title 1"/>
          <p:cNvSpPr>
            <a:spLocks noGrp="1"/>
          </p:cNvSpPr>
          <p:nvPr>
            <p:ph type="title"/>
          </p:nvPr>
        </p:nvSpPr>
        <p:spPr/>
        <p:txBody>
          <a:bodyPr/>
          <a:lstStyle/>
          <a:p>
            <a:r>
              <a:rPr lang="en-US" dirty="0" smtClean="0">
                <a:solidFill>
                  <a:srgbClr val="FF0000"/>
                </a:solidFill>
              </a:rPr>
              <a:t>Language and Time Wastage</a:t>
            </a:r>
            <a:endParaRPr lang="en-US" dirty="0">
              <a:solidFill>
                <a:srgbClr val="FF0000"/>
              </a:solidFill>
            </a:endParaRPr>
          </a:p>
        </p:txBody>
      </p:sp>
      <p:sp>
        <p:nvSpPr>
          <p:cNvPr id="1048640" name="Content Placeholder 2"/>
          <p:cNvSpPr>
            <a:spLocks noGrp="1"/>
          </p:cNvSpPr>
          <p:nvPr>
            <p:ph sz="quarter" idx="1"/>
          </p:nvPr>
        </p:nvSpPr>
        <p:spPr/>
        <p:txBody>
          <a:bodyPr/>
          <a:lstStyle/>
          <a:p>
            <a:endParaRPr lang="en-US" dirty="0" smtClean="0"/>
          </a:p>
          <a:p>
            <a:r>
              <a:rPr lang="en-US" dirty="0"/>
              <a:t>Language is needed for passing information in the most appropriate </a:t>
            </a:r>
            <a:r>
              <a:rPr lang="en-US" dirty="0" smtClean="0"/>
              <a:t>way</a:t>
            </a:r>
          </a:p>
          <a:p>
            <a:endParaRPr lang="en-US" dirty="0" smtClean="0"/>
          </a:p>
          <a:p>
            <a:r>
              <a:rPr lang="en-US" dirty="0" smtClean="0"/>
              <a:t>Lack </a:t>
            </a:r>
            <a:r>
              <a:rPr lang="en-US" dirty="0" smtClean="0"/>
              <a:t>of understanding is time wasting</a:t>
            </a:r>
          </a:p>
          <a:p>
            <a:endParaRPr lang="en-US" dirty="0" smtClean="0"/>
          </a:p>
          <a:p>
            <a:r>
              <a:rPr lang="en-US" dirty="0" smtClean="0"/>
              <a:t>Failure </a:t>
            </a:r>
            <a:r>
              <a:rPr lang="en-US" dirty="0" smtClean="0"/>
              <a:t>to understand the language in use denies one the chance to understand</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4" name="Title 1"/>
          <p:cNvSpPr>
            <a:spLocks noGrp="1"/>
          </p:cNvSpPr>
          <p:nvPr>
            <p:ph type="title"/>
          </p:nvPr>
        </p:nvSpPr>
        <p:spPr/>
        <p:txBody>
          <a:bodyPr/>
          <a:lstStyle/>
          <a:p>
            <a:r>
              <a:rPr lang="en-US" dirty="0" smtClean="0">
                <a:solidFill>
                  <a:srgbClr val="FF0000"/>
                </a:solidFill>
              </a:rPr>
              <a:t>Language and Concentration</a:t>
            </a:r>
            <a:endParaRPr lang="en-US" dirty="0">
              <a:solidFill>
                <a:srgbClr val="FF0000"/>
              </a:solidFill>
            </a:endParaRPr>
          </a:p>
        </p:txBody>
      </p:sp>
      <p:sp>
        <p:nvSpPr>
          <p:cNvPr id="1048645" name="Content Placeholder 2"/>
          <p:cNvSpPr>
            <a:spLocks noGrp="1"/>
          </p:cNvSpPr>
          <p:nvPr>
            <p:ph sz="quarter" idx="1"/>
          </p:nvPr>
        </p:nvSpPr>
        <p:spPr/>
        <p:txBody>
          <a:bodyPr/>
          <a:lstStyle/>
          <a:p>
            <a:endParaRPr lang="en-US" dirty="0" smtClean="0"/>
          </a:p>
          <a:p>
            <a:r>
              <a:rPr lang="en-US" dirty="0" smtClean="0"/>
              <a:t>Failure </a:t>
            </a:r>
            <a:r>
              <a:rPr lang="en-US" dirty="0" smtClean="0"/>
              <a:t>to understand a language lowers one’s concentration</a:t>
            </a:r>
          </a:p>
          <a:p>
            <a:endParaRPr lang="en-US" dirty="0" smtClean="0"/>
          </a:p>
          <a:p>
            <a:r>
              <a:rPr lang="en-US" dirty="0" smtClean="0"/>
              <a:t>Low </a:t>
            </a:r>
            <a:r>
              <a:rPr lang="en-US" dirty="0" smtClean="0"/>
              <a:t>concentration results in less awareness and poor decision </a:t>
            </a:r>
            <a:r>
              <a:rPr lang="en-US" dirty="0" smtClean="0"/>
              <a:t>making</a:t>
            </a:r>
          </a:p>
          <a:p>
            <a:endParaRPr lang="en-US" dirty="0" smtClean="0"/>
          </a:p>
          <a:p>
            <a:r>
              <a:rPr lang="en-US" dirty="0"/>
              <a:t>Shifting one’s attention, therefore, means one fails to concentrate.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Title 1"/>
          <p:cNvSpPr>
            <a:spLocks noGrp="1"/>
          </p:cNvSpPr>
          <p:nvPr>
            <p:ph type="title"/>
          </p:nvPr>
        </p:nvSpPr>
        <p:spPr/>
        <p:txBody>
          <a:bodyPr>
            <a:normAutofit/>
          </a:bodyPr>
          <a:lstStyle/>
          <a:p>
            <a:r>
              <a:rPr lang="en-US" dirty="0" smtClean="0">
                <a:solidFill>
                  <a:srgbClr val="FF0000"/>
                </a:solidFill>
              </a:rPr>
              <a:t>Overcoming Challenges Caused By Language</a:t>
            </a:r>
            <a:endParaRPr lang="en-US" dirty="0">
              <a:solidFill>
                <a:srgbClr val="FF0000"/>
              </a:solidFill>
            </a:endParaRPr>
          </a:p>
        </p:txBody>
      </p:sp>
      <p:sp>
        <p:nvSpPr>
          <p:cNvPr id="1048650" name="Content Placeholder 2"/>
          <p:cNvSpPr>
            <a:spLocks noGrp="1"/>
          </p:cNvSpPr>
          <p:nvPr>
            <p:ph sz="quarter" idx="1"/>
          </p:nvPr>
        </p:nvSpPr>
        <p:spPr>
          <a:xfrm>
            <a:off x="339471" y="1368428"/>
            <a:ext cx="9566910" cy="4572000"/>
          </a:xfrm>
        </p:spPr>
        <p:txBody>
          <a:bodyPr/>
          <a:lstStyle/>
          <a:p>
            <a:endParaRPr lang="en-US" dirty="0" smtClean="0"/>
          </a:p>
          <a:p>
            <a:r>
              <a:rPr lang="en-US" dirty="0" smtClean="0"/>
              <a:t>Translation</a:t>
            </a:r>
            <a:endParaRPr lang="en-US" dirty="0" smtClean="0"/>
          </a:p>
          <a:p>
            <a:endParaRPr lang="en-US" dirty="0" smtClean="0"/>
          </a:p>
          <a:p>
            <a:r>
              <a:rPr lang="en-US" dirty="0" smtClean="0"/>
              <a:t>Target </a:t>
            </a:r>
            <a:r>
              <a:rPr lang="en-US" dirty="0" smtClean="0"/>
              <a:t>audience</a:t>
            </a:r>
          </a:p>
          <a:p>
            <a:endParaRPr lang="en-US" dirty="0" smtClean="0"/>
          </a:p>
          <a:p>
            <a:r>
              <a:rPr lang="en-US" dirty="0" smtClean="0"/>
              <a:t>Continuous </a:t>
            </a:r>
            <a:r>
              <a:rPr lang="en-US" dirty="0" smtClean="0"/>
              <a:t>learning and improvement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4" name="Title 1"/>
          <p:cNvSpPr>
            <a:spLocks noGrp="1"/>
          </p:cNvSpPr>
          <p:nvPr>
            <p:ph type="title"/>
          </p:nvPr>
        </p:nvSpPr>
        <p:spPr>
          <a:xfrm>
            <a:off x="339471" y="401216"/>
            <a:ext cx="9601200" cy="586336"/>
          </a:xfrm>
        </p:spPr>
        <p:txBody>
          <a:bodyPr>
            <a:normAutofit fontScale="90000"/>
          </a:bodyPr>
          <a:lstStyle/>
          <a:p>
            <a:pPr algn="ctr"/>
            <a:r>
              <a:rPr lang="en-US" dirty="0" smtClean="0"/>
              <a:t/>
            </a:r>
            <a:br>
              <a:rPr lang="en-US" dirty="0" smtClean="0"/>
            </a:br>
            <a:r>
              <a:rPr lang="en-US" dirty="0" smtClean="0"/>
              <a:t>References</a:t>
            </a:r>
            <a:endParaRPr lang="en-US" dirty="0"/>
          </a:p>
        </p:txBody>
      </p:sp>
      <p:sp>
        <p:nvSpPr>
          <p:cNvPr id="1048655" name="Content Placeholder 2"/>
          <p:cNvSpPr>
            <a:spLocks noGrp="1"/>
          </p:cNvSpPr>
          <p:nvPr>
            <p:ph sz="quarter" idx="1"/>
          </p:nvPr>
        </p:nvSpPr>
        <p:spPr/>
        <p:txBody>
          <a:bodyPr>
            <a:noAutofit/>
          </a:bodyPr>
          <a:lstStyle/>
          <a:p>
            <a:pPr marL="0" indent="0">
              <a:buNone/>
            </a:pPr>
            <a:r>
              <a:rPr lang="en-US" dirty="0"/>
              <a:t>Ahmad, F.(2018). </a:t>
            </a:r>
            <a:r>
              <a:rPr lang="en-US" dirty="0"/>
              <a:t>Knowledge sharing in a non-native </a:t>
            </a:r>
            <a:r>
              <a:rPr lang="en-US" dirty="0" smtClean="0"/>
              <a:t>	language </a:t>
            </a:r>
            <a:r>
              <a:rPr lang="en-US" dirty="0"/>
              <a:t>context: challenges and strategies. </a:t>
            </a:r>
            <a:r>
              <a:rPr lang="en-US" i="1" dirty="0"/>
              <a:t>Journal of </a:t>
            </a:r>
            <a:r>
              <a:rPr lang="en-US" i="1" dirty="0" smtClean="0"/>
              <a:t>	information </a:t>
            </a:r>
            <a:r>
              <a:rPr lang="en-US" i="1" dirty="0"/>
              <a:t>science, 44</a:t>
            </a:r>
            <a:r>
              <a:rPr lang="en-US" dirty="0"/>
              <a:t>(2) 248-264</a:t>
            </a:r>
          </a:p>
          <a:p>
            <a:pPr marL="0" indent="0">
              <a:buNone/>
            </a:pPr>
            <a:r>
              <a:rPr lang="en-US" dirty="0"/>
              <a:t>Costa, A., Dunabeitia,J.A.&amp; Keysar, B.(2019). </a:t>
            </a:r>
            <a:r>
              <a:rPr lang="en-US" dirty="0"/>
              <a:t>Language </a:t>
            </a:r>
            <a:r>
              <a:rPr lang="en-US" dirty="0" smtClean="0"/>
              <a:t>	context </a:t>
            </a:r>
            <a:r>
              <a:rPr lang="en-US" dirty="0"/>
              <a:t>and decision-making: challenges and advances</a:t>
            </a:r>
          </a:p>
          <a:p>
            <a:pPr marL="0" indent="0">
              <a:buNone/>
            </a:pPr>
            <a:r>
              <a:rPr lang="en-US" dirty="0"/>
              <a:t>Nosratinia, M., &amp; Zaker, A .(2017). </a:t>
            </a:r>
            <a:r>
              <a:rPr lang="en-US" dirty="0"/>
              <a:t>Scrutinizing the impact of </a:t>
            </a:r>
            <a:r>
              <a:rPr lang="en-US" dirty="0" smtClean="0"/>
              <a:t>	teacher’s </a:t>
            </a:r>
            <a:r>
              <a:rPr lang="en-US" dirty="0"/>
              <a:t>critical thinking and teaching autonomy on </a:t>
            </a:r>
            <a:r>
              <a:rPr lang="en-US" dirty="0" smtClean="0"/>
              <a:t>	their </a:t>
            </a:r>
            <a:r>
              <a:rPr lang="en-US" dirty="0"/>
              <a:t>teaching success and learners’ use of language </a:t>
            </a:r>
            <a:r>
              <a:rPr lang="en-US" dirty="0" smtClean="0"/>
              <a:t>	learning </a:t>
            </a:r>
            <a:r>
              <a:rPr lang="en-US" dirty="0"/>
              <a:t>strategies. </a:t>
            </a:r>
            <a:r>
              <a:rPr lang="en-US" i="1" dirty="0"/>
              <a:t>Journal of language teaching and </a:t>
            </a:r>
            <a:r>
              <a:rPr lang="en-US" i="1" dirty="0" smtClean="0"/>
              <a:t>	research</a:t>
            </a:r>
            <a:r>
              <a:rPr lang="en-US" i="1" dirty="0"/>
              <a:t>, 8</a:t>
            </a:r>
            <a:r>
              <a:rPr lang="en-US" dirty="0"/>
              <a:t>(1), 122-132.</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28</TotalTime>
  <Words>1932</Words>
  <Application>Microsoft Office PowerPoint</Application>
  <PresentationFormat>35mm Slides</PresentationFormat>
  <Paragraphs>97</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Civic</vt:lpstr>
      <vt:lpstr> LANGUAGE AND DECISION MAKING</vt:lpstr>
      <vt:lpstr>Introduction</vt:lpstr>
      <vt:lpstr>Language Framing</vt:lpstr>
      <vt:lpstr>Language and Emotions</vt:lpstr>
      <vt:lpstr>Languages Spoken</vt:lpstr>
      <vt:lpstr>Language and Confidence</vt:lpstr>
      <vt:lpstr>Language Determines Understanding</vt:lpstr>
      <vt:lpstr>Challenges Presented By Language</vt:lpstr>
      <vt:lpstr>Language Denies People Opportunities</vt:lpstr>
      <vt:lpstr>Language and Time Wastage</vt:lpstr>
      <vt:lpstr>Language and Concentration</vt:lpstr>
      <vt:lpstr>Overcoming Challenges Caused By Language</vt:lpstr>
      <vt:lpstr> 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Lucy Nanta</dc:creator>
  <cp:lastModifiedBy>Kamande</cp:lastModifiedBy>
  <cp:revision>7</cp:revision>
  <dcterms:created xsi:type="dcterms:W3CDTF">2020-01-14T21:30:19Z</dcterms:created>
  <dcterms:modified xsi:type="dcterms:W3CDTF">2020-01-16T13:43:05Z</dcterms:modified>
</cp:coreProperties>
</file>